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embeddedFontLst>
    <p:embeddedFont>
      <p:font typeface="Montserrat Bold" pitchFamily="2" charset="77"/>
      <p:bold r:id="rId11"/>
      <p:italic r:id="rId12"/>
      <p:boldItalic r:id="rId13"/>
    </p:embeddedFont>
    <p:embeddedFont>
      <p:font typeface="Montserrat Medium" pitchFamily="2" charset="77"/>
      <p:regular r:id="rId14"/>
      <p:italic r:id="rId15"/>
    </p:embeddedFont>
    <p:embeddedFont>
      <p:font typeface="Montserrat-BoldItalic" pitchFamily="2" charset="77"/>
      <p:bold r:id="rId16"/>
      <p:italic r:id="rId17"/>
      <p:boldItalic r:id="rId18"/>
    </p:embeddedFont>
    <p:embeddedFont>
      <p:font typeface="Montserrat-Italic" pitchFamily="2" charset="77"/>
      <p:italic r:id="rId19"/>
    </p:embeddedFont>
    <p:embeddedFont>
      <p:font typeface="Tw Cen MT" panose="020B0602020104020603" pitchFamily="34" charset="77"/>
      <p:regular r:id="rId20"/>
      <p:bold r:id="rId21"/>
      <p:italic r:id="rId22"/>
      <p:boldItalic r:id="rId23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FFA3AE3-45D9-CE46-B6E1-BEBD20707B9A}"/>
              </a:ext>
            </a:extLst>
          </p:cNvPr>
          <p:cNvGrpSpPr/>
          <p:nvPr/>
        </p:nvGrpSpPr>
        <p:grpSpPr>
          <a:xfrm>
            <a:off x="-22552" y="-21137"/>
            <a:ext cx="24442002" cy="13282390"/>
            <a:chOff x="-22552" y="-21137"/>
            <a:chExt cx="24442002" cy="13282390"/>
          </a:xfrm>
        </p:grpSpPr>
        <p:pic>
          <p:nvPicPr>
            <p:cNvPr id="119" name="Moodboard.jpg"/>
            <p:cNvPicPr>
              <a:picLocks noChangeAspect="1"/>
            </p:cNvPicPr>
            <p:nvPr/>
          </p:nvPicPr>
          <p:blipFill>
            <a:blip r:embed="rId2"/>
            <a:srcRect t="15324" b="15324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6798083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92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7556162" y="12508777"/>
              <a:ext cx="63084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Jordahnhill School D&amp;T</a:t>
              </a:r>
              <a:br/>
              <a:r>
                <a:t>Dept, CC BY 2.0, https://www.flickr.com/photos/ 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250360"/>
              <a:ext cx="14645734" cy="3931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Mood Boards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4527440"/>
              <a:ext cx="9641211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lvl1pPr>
            </a:lstStyle>
            <a:p>
              <a:r>
                <a:t>Collecting visual inspiration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C1FD05-8007-3D46-8C08-45E29045F252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391776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Mood Boards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7153539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[100 mins]</a:t>
            </a:r>
          </a:p>
        </p:txBody>
      </p:sp>
      <p:sp>
        <p:nvSpPr>
          <p:cNvPr id="149" name="Shape 149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0" name="Shape 150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 per team]</a:t>
            </a:r>
          </a:p>
        </p:txBody>
      </p:sp>
      <p:sp>
        <p:nvSpPr>
          <p:cNvPr id="154" name="Shape 154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56" name="Shape 156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2A1EBC-9DBA-B141-89DE-4799F93C0C03}"/>
              </a:ext>
            </a:extLst>
          </p:cNvPr>
          <p:cNvGrpSpPr/>
          <p:nvPr/>
        </p:nvGrpSpPr>
        <p:grpSpPr>
          <a:xfrm>
            <a:off x="-1194829" y="-75167"/>
            <a:ext cx="25748803" cy="13336420"/>
            <a:chOff x="-1194829" y="-75167"/>
            <a:chExt cx="25748803" cy="13336420"/>
          </a:xfrm>
        </p:grpSpPr>
        <p:pic>
          <p:nvPicPr>
            <p:cNvPr id="135" name="Moodboard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-1194829" y="-9608"/>
              <a:ext cx="20595662" cy="62502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92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craft a mood board to provide visual inspiration for a design project. Focus on your own design problem, or choose a design brief (p.138). </a:t>
              </a:r>
            </a:p>
          </p:txBody>
        </p:sp>
        <p:sp>
          <p:nvSpPr>
            <p:cNvPr id="141" name="Shape 141"/>
            <p:cNvSpPr/>
            <p:nvPr/>
          </p:nvSpPr>
          <p:spPr>
            <a:xfrm rot="16200000">
              <a:off x="15782400" y="3935542"/>
              <a:ext cx="3005697" cy="1650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112142" y="3266047"/>
              <a:ext cx="6294408" cy="3005697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7473342" y="3208546"/>
              <a:ext cx="7080632" cy="3140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2 people, old magazines/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newspapers, </a:t>
              </a:r>
              <a:r>
                <a:rPr dirty="0" err="1"/>
                <a:t>coloured</a:t>
              </a:r>
              <a:r>
                <a:rPr dirty="0"/>
                <a:t> paper, craft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materials with different textures,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A3 cardboard, A3 paper, scissors,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glue, pen, notebook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04899" y="110117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Mood Boards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7556162" y="12508777"/>
              <a:ext cx="63084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Jordahnhill School D&amp;T</a:t>
              </a:r>
              <a:br/>
              <a:r>
                <a:t>Dept, CC BY 2.0, https://www.flickr.com/photos/ 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7153539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[100 mins]</a:t>
            </a:r>
          </a:p>
        </p:txBody>
      </p:sp>
      <p:sp>
        <p:nvSpPr>
          <p:cNvPr id="173" name="Shape 173"/>
          <p:cNvSpPr/>
          <p:nvPr/>
        </p:nvSpPr>
        <p:spPr>
          <a:xfrm>
            <a:off x="676697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74" name="Shape 174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 per team]</a:t>
            </a:r>
          </a:p>
        </p:txBody>
      </p:sp>
      <p:sp>
        <p:nvSpPr>
          <p:cNvPr id="178" name="Shape 178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80" name="Shape 180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3E2C3C-07DF-E44A-8C0E-F331DA56E7B2}"/>
              </a:ext>
            </a:extLst>
          </p:cNvPr>
          <p:cNvGrpSpPr/>
          <p:nvPr/>
        </p:nvGrpSpPr>
        <p:grpSpPr>
          <a:xfrm>
            <a:off x="-1194829" y="-75167"/>
            <a:ext cx="25748803" cy="13336420"/>
            <a:chOff x="-1194829" y="-75167"/>
            <a:chExt cx="25748803" cy="13336420"/>
          </a:xfrm>
        </p:grpSpPr>
        <p:pic>
          <p:nvPicPr>
            <p:cNvPr id="159" name="Moodboard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-1194829" y="-9608"/>
              <a:ext cx="20595662" cy="62502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0" name="Shape 160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craft a mood board to provide visual inspiration for a design project. Focus on your own design problem, or choose a design brief (p.138). 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18112142" y="3266047"/>
              <a:ext cx="6294408" cy="3005697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17556162" y="12508777"/>
              <a:ext cx="63084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Jordahnhill School D&amp;T</a:t>
              </a:r>
              <a:br/>
              <a:r>
                <a:t>Dept, CC BY 2.0, https://www.flickr.com/photos/ </a:t>
              </a:r>
            </a:p>
          </p:txBody>
        </p:sp>
        <p:sp>
          <p:nvSpPr>
            <p:cNvPr id="25" name="Shape 137">
              <a:extLst>
                <a:ext uri="{FF2B5EF4-FFF2-40B4-BE49-F238E27FC236}">
                  <a16:creationId xmlns:a16="http://schemas.microsoft.com/office/drawing/2014/main" id="{B9174213-7536-5541-8393-7C9C48E3B51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" name="Shape 139">
              <a:extLst>
                <a:ext uri="{FF2B5EF4-FFF2-40B4-BE49-F238E27FC236}">
                  <a16:creationId xmlns:a16="http://schemas.microsoft.com/office/drawing/2014/main" id="{39A0E177-A2A7-814E-9539-E292DE46BBAF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92</a:t>
              </a:r>
            </a:p>
          </p:txBody>
        </p:sp>
        <p:sp>
          <p:nvSpPr>
            <p:cNvPr id="27" name="Shape 141">
              <a:extLst>
                <a:ext uri="{FF2B5EF4-FFF2-40B4-BE49-F238E27FC236}">
                  <a16:creationId xmlns:a16="http://schemas.microsoft.com/office/drawing/2014/main" id="{779832E2-8D6D-F14D-92A4-041D234BDE79}"/>
                </a:ext>
              </a:extLst>
            </p:cNvPr>
            <p:cNvSpPr/>
            <p:nvPr/>
          </p:nvSpPr>
          <p:spPr>
            <a:xfrm rot="16200000">
              <a:off x="15782400" y="3935542"/>
              <a:ext cx="3005697" cy="1650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43">
              <a:extLst>
                <a:ext uri="{FF2B5EF4-FFF2-40B4-BE49-F238E27FC236}">
                  <a16:creationId xmlns:a16="http://schemas.microsoft.com/office/drawing/2014/main" id="{8058F755-74BF-134E-BDBF-1606EC1D2C29}"/>
                </a:ext>
              </a:extLst>
            </p:cNvPr>
            <p:cNvSpPr/>
            <p:nvPr/>
          </p:nvSpPr>
          <p:spPr>
            <a:xfrm>
              <a:off x="17473342" y="3208546"/>
              <a:ext cx="7080632" cy="3140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2 people, old magazines/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newspapers, </a:t>
              </a:r>
              <a:r>
                <a:rPr dirty="0" err="1"/>
                <a:t>coloured</a:t>
              </a:r>
              <a:r>
                <a:rPr dirty="0"/>
                <a:t> paper, craft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materials with different textures,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A3 cardboard, A3 paper, scissors,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glue, pen, notebook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9" name="Shape 153">
              <a:extLst>
                <a:ext uri="{FF2B5EF4-FFF2-40B4-BE49-F238E27FC236}">
                  <a16:creationId xmlns:a16="http://schemas.microsoft.com/office/drawing/2014/main" id="{BF52FE42-29E3-1D49-AE8D-9B669B405112}"/>
                </a:ext>
              </a:extLst>
            </p:cNvPr>
            <p:cNvSpPr/>
            <p:nvPr/>
          </p:nvSpPr>
          <p:spPr>
            <a:xfrm>
              <a:off x="504899" y="110117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Mood Boards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7153539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[100 mins]</a:t>
            </a:r>
          </a:p>
        </p:txBody>
      </p:sp>
      <p:sp>
        <p:nvSpPr>
          <p:cNvPr id="197" name="Shape 197"/>
          <p:cNvSpPr/>
          <p:nvPr/>
        </p:nvSpPr>
        <p:spPr>
          <a:xfrm>
            <a:off x="13380353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98" name="Shape 198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 per team]</a:t>
            </a:r>
          </a:p>
        </p:txBody>
      </p:sp>
      <p:sp>
        <p:nvSpPr>
          <p:cNvPr id="202" name="Shape 202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04" name="Shape 204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C374E4-7CC2-8B4C-A29B-0C7257327472}"/>
              </a:ext>
            </a:extLst>
          </p:cNvPr>
          <p:cNvGrpSpPr/>
          <p:nvPr/>
        </p:nvGrpSpPr>
        <p:grpSpPr>
          <a:xfrm>
            <a:off x="-1194829" y="-75167"/>
            <a:ext cx="25748803" cy="13336420"/>
            <a:chOff x="-1194829" y="-75167"/>
            <a:chExt cx="25748803" cy="13336420"/>
          </a:xfrm>
        </p:grpSpPr>
        <p:pic>
          <p:nvPicPr>
            <p:cNvPr id="183" name="Moodboard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-1194829" y="-9608"/>
              <a:ext cx="20595662" cy="62502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84" name="Shape 184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craft a mood board to provide visual inspiration for a design project. Focus on your own design problem, or choose a design brief (p.138). 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18112142" y="3266047"/>
              <a:ext cx="6294408" cy="3005697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94" name="Shape 19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5" name="Shape 195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17556162" y="12508777"/>
              <a:ext cx="63084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Jordahnhill School D&amp;T</a:t>
              </a:r>
              <a:br/>
              <a:r>
                <a:t>Dept, CC BY 2.0, https://www.flickr.com/photos/ </a:t>
              </a:r>
            </a:p>
          </p:txBody>
        </p:sp>
        <p:sp>
          <p:nvSpPr>
            <p:cNvPr id="25" name="Shape 137">
              <a:extLst>
                <a:ext uri="{FF2B5EF4-FFF2-40B4-BE49-F238E27FC236}">
                  <a16:creationId xmlns:a16="http://schemas.microsoft.com/office/drawing/2014/main" id="{4933C770-5AD9-CD4D-9EAE-410E274416B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" name="Shape 139">
              <a:extLst>
                <a:ext uri="{FF2B5EF4-FFF2-40B4-BE49-F238E27FC236}">
                  <a16:creationId xmlns:a16="http://schemas.microsoft.com/office/drawing/2014/main" id="{5010E22A-F258-034D-A6FA-D0FCEE0040D6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92</a:t>
              </a:r>
            </a:p>
          </p:txBody>
        </p:sp>
        <p:sp>
          <p:nvSpPr>
            <p:cNvPr id="27" name="Shape 141">
              <a:extLst>
                <a:ext uri="{FF2B5EF4-FFF2-40B4-BE49-F238E27FC236}">
                  <a16:creationId xmlns:a16="http://schemas.microsoft.com/office/drawing/2014/main" id="{6E833D4F-89C8-8A4E-BDF6-3A0E484F9425}"/>
                </a:ext>
              </a:extLst>
            </p:cNvPr>
            <p:cNvSpPr/>
            <p:nvPr/>
          </p:nvSpPr>
          <p:spPr>
            <a:xfrm rot="16200000">
              <a:off x="15782400" y="3935542"/>
              <a:ext cx="3005697" cy="1650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43">
              <a:extLst>
                <a:ext uri="{FF2B5EF4-FFF2-40B4-BE49-F238E27FC236}">
                  <a16:creationId xmlns:a16="http://schemas.microsoft.com/office/drawing/2014/main" id="{3BA3BB83-9B14-844A-850E-9AE3D8A94461}"/>
                </a:ext>
              </a:extLst>
            </p:cNvPr>
            <p:cNvSpPr/>
            <p:nvPr/>
          </p:nvSpPr>
          <p:spPr>
            <a:xfrm>
              <a:off x="17473342" y="3208546"/>
              <a:ext cx="7080632" cy="3140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2 people, old magazines/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newspapers, </a:t>
              </a:r>
              <a:r>
                <a:rPr dirty="0" err="1"/>
                <a:t>coloured</a:t>
              </a:r>
              <a:r>
                <a:rPr dirty="0"/>
                <a:t> paper, craft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materials with different textures,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A3 cardboard, A3 paper, scissors,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glue, pen, notebook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9" name="Shape 153">
              <a:extLst>
                <a:ext uri="{FF2B5EF4-FFF2-40B4-BE49-F238E27FC236}">
                  <a16:creationId xmlns:a16="http://schemas.microsoft.com/office/drawing/2014/main" id="{F22B2738-B37D-3D4F-B3D8-3A00F64420C9}"/>
                </a:ext>
              </a:extLst>
            </p:cNvPr>
            <p:cNvSpPr/>
            <p:nvPr/>
          </p:nvSpPr>
          <p:spPr>
            <a:xfrm>
              <a:off x="504899" y="110117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Mood Boards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/>
        </p:nvSpPr>
        <p:spPr>
          <a:xfrm>
            <a:off x="7153539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[100 mins]</a:t>
            </a:r>
          </a:p>
        </p:txBody>
      </p:sp>
      <p:sp>
        <p:nvSpPr>
          <p:cNvPr id="221" name="Shape 221"/>
          <p:cNvSpPr/>
          <p:nvPr/>
        </p:nvSpPr>
        <p:spPr>
          <a:xfrm>
            <a:off x="19681877" y="10412311"/>
            <a:ext cx="431146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 per team]</a:t>
            </a:r>
          </a:p>
        </p:txBody>
      </p:sp>
      <p:sp>
        <p:nvSpPr>
          <p:cNvPr id="225" name="Shape 225"/>
          <p:cNvSpPr/>
          <p:nvPr/>
        </p:nvSpPr>
        <p:spPr>
          <a:xfrm>
            <a:off x="945158" y="10412311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27" name="Shape 227"/>
          <p:cNvSpPr/>
          <p:nvPr/>
        </p:nvSpPr>
        <p:spPr>
          <a:xfrm>
            <a:off x="13766914" y="10412311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F4B43E-E881-C942-AF15-D0DDF75D364E}"/>
              </a:ext>
            </a:extLst>
          </p:cNvPr>
          <p:cNvGrpSpPr/>
          <p:nvPr/>
        </p:nvGrpSpPr>
        <p:grpSpPr>
          <a:xfrm>
            <a:off x="-1194829" y="-75167"/>
            <a:ext cx="25748803" cy="13336420"/>
            <a:chOff x="-1194829" y="-75167"/>
            <a:chExt cx="25748803" cy="13336420"/>
          </a:xfrm>
        </p:grpSpPr>
        <p:pic>
          <p:nvPicPr>
            <p:cNvPr id="207" name="Moodboard.jpg"/>
            <p:cNvPicPr>
              <a:picLocks noChangeAspect="1"/>
            </p:cNvPicPr>
            <p:nvPr/>
          </p:nvPicPr>
          <p:blipFill>
            <a:blip r:embed="rId2"/>
            <a:srcRect t="27333" b="27333"/>
            <a:stretch>
              <a:fillRect/>
            </a:stretch>
          </p:blipFill>
          <p:spPr>
            <a:xfrm>
              <a:off x="-1194829" y="-9608"/>
              <a:ext cx="20595662" cy="625022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8" name="Shape 208"/>
            <p:cNvSpPr/>
            <p:nvPr/>
          </p:nvSpPr>
          <p:spPr>
            <a:xfrm rot="16200000">
              <a:off x="14551214" y="1370434"/>
              <a:ext cx="6356852" cy="3490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334644" y="6636377"/>
              <a:ext cx="21354888" cy="1133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craft a mood board to provide visual inspiration for a design project. Focus on your own design problem, or choose a design brief (p.138). 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18112142" y="3266047"/>
              <a:ext cx="6294408" cy="3005697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8091589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470496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7556162" y="12508777"/>
              <a:ext cx="6308472" cy="75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Image Attribution: Jordahnhill School D&amp;T</a:t>
              </a:r>
              <a:br/>
              <a:r>
                <a:t>Dept, CC BY 2.0, https://www.flickr.com/photos/ </a:t>
              </a:r>
            </a:p>
          </p:txBody>
        </p:sp>
        <p:sp>
          <p:nvSpPr>
            <p:cNvPr id="25" name="Shape 137">
              <a:extLst>
                <a:ext uri="{FF2B5EF4-FFF2-40B4-BE49-F238E27FC236}">
                  <a16:creationId xmlns:a16="http://schemas.microsoft.com/office/drawing/2014/main" id="{D497E098-E48E-2B49-90D0-C17789D4A0E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" name="Shape 139">
              <a:extLst>
                <a:ext uri="{FF2B5EF4-FFF2-40B4-BE49-F238E27FC236}">
                  <a16:creationId xmlns:a16="http://schemas.microsoft.com/office/drawing/2014/main" id="{20B1834F-1D1F-074C-AE19-8DC8371B74B1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92</a:t>
              </a:r>
            </a:p>
          </p:txBody>
        </p:sp>
        <p:sp>
          <p:nvSpPr>
            <p:cNvPr id="27" name="Shape 141">
              <a:extLst>
                <a:ext uri="{FF2B5EF4-FFF2-40B4-BE49-F238E27FC236}">
                  <a16:creationId xmlns:a16="http://schemas.microsoft.com/office/drawing/2014/main" id="{43C46BD3-BC64-694B-84D1-EB2D34D407BA}"/>
                </a:ext>
              </a:extLst>
            </p:cNvPr>
            <p:cNvSpPr/>
            <p:nvPr/>
          </p:nvSpPr>
          <p:spPr>
            <a:xfrm rot="16200000">
              <a:off x="15782400" y="3935542"/>
              <a:ext cx="3005697" cy="16503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Shape 143">
              <a:extLst>
                <a:ext uri="{FF2B5EF4-FFF2-40B4-BE49-F238E27FC236}">
                  <a16:creationId xmlns:a16="http://schemas.microsoft.com/office/drawing/2014/main" id="{D30E0802-EFD6-5242-8EF7-3AB9BD8C1449}"/>
                </a:ext>
              </a:extLst>
            </p:cNvPr>
            <p:cNvSpPr/>
            <p:nvPr/>
          </p:nvSpPr>
          <p:spPr>
            <a:xfrm>
              <a:off x="17473342" y="3208546"/>
              <a:ext cx="7080632" cy="3140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YOU WILL NEED</a:t>
              </a:r>
              <a:br>
                <a:rPr dirty="0"/>
              </a:br>
              <a:r>
                <a:rPr dirty="0"/>
                <a:t>2 people, old magazines/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newspapers, </a:t>
              </a:r>
              <a:r>
                <a:rPr dirty="0" err="1"/>
                <a:t>coloured</a:t>
              </a:r>
              <a:r>
                <a:rPr dirty="0"/>
                <a:t> paper, craft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materials with different textures,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A3 cardboard, A3 paper, scissors, </a:t>
              </a:r>
            </a:p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glue, pen, notebook </a:t>
              </a:r>
              <a:endParaRPr sz="1200" b="1" dirty="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9" name="Shape 153">
              <a:extLst>
                <a:ext uri="{FF2B5EF4-FFF2-40B4-BE49-F238E27FC236}">
                  <a16:creationId xmlns:a16="http://schemas.microsoft.com/office/drawing/2014/main" id="{894F19F5-1634-4246-A008-BFE6F93DA39B}"/>
                </a:ext>
              </a:extLst>
            </p:cNvPr>
            <p:cNvSpPr/>
            <p:nvPr/>
          </p:nvSpPr>
          <p:spPr>
            <a:xfrm>
              <a:off x="504899" y="1101172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Mood Boards</a:t>
              </a:r>
            </a:p>
          </p:txBody>
        </p:sp>
      </p:grpSp>
      <p:sp>
        <p:nvSpPr>
          <p:cNvPr id="229" name="Shape 229"/>
          <p:cNvSpPr/>
          <p:nvPr/>
        </p:nvSpPr>
        <p:spPr>
          <a:xfrm>
            <a:off x="19993729" y="11014055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95B94E0-5CC4-C746-96BE-E4FAEBE9E8FA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31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2" name="Shape 232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33" name="Shape 233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236" name="Shape 236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66F78CD-75F4-9B45-9791-997E8D8F0298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238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39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0" name="Shape 240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835</Words>
  <Application>Microsoft Macintosh PowerPoint</Application>
  <PresentationFormat>Custom</PresentationFormat>
  <Paragraphs>104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Montserrat Bold</vt:lpstr>
      <vt:lpstr>Times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6</cp:revision>
  <dcterms:modified xsi:type="dcterms:W3CDTF">2020-01-09T04:21:40Z</dcterms:modified>
</cp:coreProperties>
</file>